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emf" ContentType="image/x-emf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7" r:id="rId2"/>
  </p:sldMasterIdLst>
  <p:notesMasterIdLst>
    <p:notesMasterId r:id="rId17"/>
  </p:notesMasterIdLst>
  <p:sldIdLst>
    <p:sldId id="256" r:id="rId3"/>
    <p:sldId id="265" r:id="rId4"/>
    <p:sldId id="258" r:id="rId5"/>
    <p:sldId id="260" r:id="rId6"/>
    <p:sldId id="259" r:id="rId7"/>
    <p:sldId id="270" r:id="rId8"/>
    <p:sldId id="272" r:id="rId9"/>
    <p:sldId id="274" r:id="rId10"/>
    <p:sldId id="273" r:id="rId11"/>
    <p:sldId id="275" r:id="rId12"/>
    <p:sldId id="268" r:id="rId13"/>
    <p:sldId id="271" r:id="rId14"/>
    <p:sldId id="262" r:id="rId15"/>
    <p:sldId id="261" r:id="rId16"/>
  </p:sldIdLst>
  <p:sldSz cx="9144000" cy="6858000" type="screen4x3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62D86"/>
    <a:srgbClr val="B6292C"/>
    <a:srgbClr val="7C9BC0"/>
    <a:srgbClr val="B8292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320"/>
    <p:restoredTop sz="94705"/>
  </p:normalViewPr>
  <p:slideViewPr>
    <p:cSldViewPr snapToGrid="0" snapToObjects="1">
      <p:cViewPr varScale="1">
        <p:scale>
          <a:sx n="113" d="100"/>
          <a:sy n="113" d="100"/>
        </p:scale>
        <p:origin x="-166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86D2C-AD40-4C16-9F21-B85EE2E6D71B}" type="datetimeFigureOut">
              <a:rPr lang="fr-FR" smtClean="0"/>
              <a:pPr/>
              <a:t>09/01/2025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20EE82-A58B-4540-87E6-B474A795BB9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27411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0EE82-A58B-4540-87E6-B474A795BB95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45720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="" xmlns:a16="http://schemas.microsoft.com/office/drawing/2014/main" id="{2985A2F8-7E5A-2347-B08A-541869D172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76714" y="5098015"/>
            <a:ext cx="2057400" cy="365125"/>
          </a:xfrm>
        </p:spPr>
        <p:txBody>
          <a:bodyPr/>
          <a:lstStyle>
            <a:lvl1pPr algn="ctr">
              <a:defRPr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r>
              <a:rPr lang="fr-FR" dirty="0"/>
              <a:t>Lieu – date à compléter</a:t>
            </a:r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7788E6A3-B4EF-4C4E-9371-EDE8582EA3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9508" y="1625492"/>
            <a:ext cx="6514411" cy="13255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dirty="0"/>
              <a:t>Titre de votre présentation à compléter</a:t>
            </a:r>
            <a:endParaRPr lang="en-US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="" xmlns:a16="http://schemas.microsoft.com/office/drawing/2014/main" id="{30448AEF-9789-5F4E-880F-9AA8EFB4C2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26205" y="3807639"/>
            <a:ext cx="6758417" cy="660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sz="2500" dirty="0"/>
              <a:t>Nom et fonction de l’intervenant à compléter</a:t>
            </a:r>
            <a:endParaRPr lang="en-US" sz="2500" dirty="0"/>
          </a:p>
        </p:txBody>
      </p:sp>
      <p:pic>
        <p:nvPicPr>
          <p:cNvPr id="5" name="Image 4" descr="codep">
            <a:extLst>
              <a:ext uri="{FF2B5EF4-FFF2-40B4-BE49-F238E27FC236}">
                <a16:creationId xmlns="" xmlns:a16="http://schemas.microsoft.com/office/drawing/2014/main" id="{369266A0-5D06-2748-8464-9BAD6A729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0492" y="4708377"/>
            <a:ext cx="1885935" cy="1483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69175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ex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3B449C7-90B4-5749-A685-810B11EC66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291" y="758312"/>
            <a:ext cx="7572389" cy="681477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 de votre partie à compléter</a:t>
            </a:r>
          </a:p>
        </p:txBody>
      </p:sp>
      <p:sp>
        <p:nvSpPr>
          <p:cNvPr id="3" name="Espace réservé du texte 6">
            <a:extLst>
              <a:ext uri="{FF2B5EF4-FFF2-40B4-BE49-F238E27FC236}">
                <a16:creationId xmlns="" xmlns:a16="http://schemas.microsoft.com/office/drawing/2014/main" id="{FFF4ECE6-BF44-6240-B38D-C8B6423DDB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3300" y="1906588"/>
            <a:ext cx="6714958" cy="49508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fr-FR" dirty="0"/>
              <a:t>Titre de votre paragraphe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="" xmlns:a16="http://schemas.microsoft.com/office/drawing/2014/main" id="{73794FCC-3F18-5244-9D24-E2036D7E40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62291" y="2765234"/>
            <a:ext cx="6355967" cy="3569141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dirty="0"/>
              <a:t>Votre texte ici</a:t>
            </a:r>
          </a:p>
        </p:txBody>
      </p:sp>
      <p:pic>
        <p:nvPicPr>
          <p:cNvPr id="7" name="Image 6" descr="codep">
            <a:extLst>
              <a:ext uri="{FF2B5EF4-FFF2-40B4-BE49-F238E27FC236}">
                <a16:creationId xmlns="" xmlns:a16="http://schemas.microsoft.com/office/drawing/2014/main" id="{BF95BC1D-920E-064A-B001-ED19A8C930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6242" y="5891276"/>
            <a:ext cx="1134147" cy="8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7191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exte /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1">
            <a:extLst>
              <a:ext uri="{FF2B5EF4-FFF2-40B4-BE49-F238E27FC236}">
                <a16:creationId xmlns="" xmlns:a16="http://schemas.microsoft.com/office/drawing/2014/main" id="{90FDBB33-E949-464E-BF2B-4202A9DB4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291" y="758312"/>
            <a:ext cx="7886700" cy="6814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de votre partie à compléter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FCD55B31-443A-6742-9649-08E66FC165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43600" y="9286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Titre de votre présentation – date à compléter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1F9B4F23-F6A1-BF4C-80C7-2F2FD89A86B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12621" y="1851503"/>
            <a:ext cx="6554788" cy="49508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fr-FR" dirty="0"/>
              <a:t>Titre de votre paragraphe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F84B6063-C91E-EE49-B38F-0E91282A6A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2621" y="2718328"/>
            <a:ext cx="6554788" cy="3645913"/>
          </a:xfrm>
        </p:spPr>
        <p:txBody>
          <a:bodyPr>
            <a:normAutofit/>
          </a:bodyPr>
          <a:lstStyle>
            <a:lvl1pPr marL="285750" indent="-285750">
              <a:buFontTx/>
              <a:buBlip>
                <a:blip r:embed="rId2"/>
              </a:buBlip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dirty="0"/>
              <a:t> Votre texte ici </a:t>
            </a:r>
          </a:p>
          <a:p>
            <a:r>
              <a:rPr lang="fr-FR" dirty="0"/>
              <a:t> Votre texte ici</a:t>
            </a:r>
          </a:p>
          <a:p>
            <a:r>
              <a:rPr lang="fr-FR" dirty="0"/>
              <a:t> Votre texte ici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6" name="Image 5" descr="codep">
            <a:extLst>
              <a:ext uri="{FF2B5EF4-FFF2-40B4-BE49-F238E27FC236}">
                <a16:creationId xmlns="" xmlns:a16="http://schemas.microsoft.com/office/drawing/2014/main" id="{C7246F0E-5E75-0A4C-992C-510B43F65A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6242" y="5891276"/>
            <a:ext cx="1134147" cy="8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27772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apositive 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B17EBB9-2FEB-ED44-8780-FF6B721851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Titre de votre partie à compléter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EC08D57-FC28-654F-AC27-4072C6EA01E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15939" y="1825625"/>
            <a:ext cx="3867150" cy="35175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Titre de votre paragraphe niveau 1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53A846F4-CBD7-FD44-BAE2-94A15A534D6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35489" y="1825625"/>
            <a:ext cx="3867150" cy="35175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Insérez un média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="" xmlns:a16="http://schemas.microsoft.com/office/drawing/2014/main" id="{C4076BC8-5442-0A4F-9417-6CF7F55DB8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43600" y="9286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Titre de votre présentation – date à compléter</a:t>
            </a:r>
          </a:p>
        </p:txBody>
      </p:sp>
      <p:pic>
        <p:nvPicPr>
          <p:cNvPr id="6" name="Image 5" descr="codep">
            <a:extLst>
              <a:ext uri="{FF2B5EF4-FFF2-40B4-BE49-F238E27FC236}">
                <a16:creationId xmlns="" xmlns:a16="http://schemas.microsoft.com/office/drawing/2014/main" id="{C2B72372-C327-2E4D-90B7-8D92CD0BD2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6242" y="5891276"/>
            <a:ext cx="1134147" cy="8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47543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5F1AE2B-F35F-D943-86C1-A14C197918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Titre de votre partie à compléter</a:t>
            </a:r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="" xmlns:a16="http://schemas.microsoft.com/office/drawing/2014/main" id="{918C9296-7C01-8E4D-AB3F-7BFD9178C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43600" y="9286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Titre de votre présentation – date à compléter</a:t>
            </a:r>
          </a:p>
        </p:txBody>
      </p:sp>
      <p:sp>
        <p:nvSpPr>
          <p:cNvPr id="10" name="Espace réservé du graphique 9">
            <a:extLst>
              <a:ext uri="{FF2B5EF4-FFF2-40B4-BE49-F238E27FC236}">
                <a16:creationId xmlns="" xmlns:a16="http://schemas.microsoft.com/office/drawing/2014/main" id="{4C10BAD0-DE4B-D145-B24C-618031944E43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1021049" y="1817246"/>
            <a:ext cx="6432550" cy="3944938"/>
          </a:xfrm>
        </p:spPr>
        <p:txBody>
          <a:bodyPr/>
          <a:lstStyle/>
          <a:p>
            <a:r>
              <a:rPr lang="fr-FR" dirty="0"/>
              <a:t>Votre graphique à créer ici</a:t>
            </a:r>
          </a:p>
        </p:txBody>
      </p:sp>
      <p:pic>
        <p:nvPicPr>
          <p:cNvPr id="7" name="Image 6" descr="codep">
            <a:extLst>
              <a:ext uri="{FF2B5EF4-FFF2-40B4-BE49-F238E27FC236}">
                <a16:creationId xmlns="" xmlns:a16="http://schemas.microsoft.com/office/drawing/2014/main" id="{5BBF35EA-169F-194C-8667-D1863D4F8C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6242" y="5891276"/>
            <a:ext cx="1134147" cy="8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42099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5F1AE2B-F35F-D943-86C1-A14C197918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Titre de votre partie à compléter</a:t>
            </a:r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="" xmlns:a16="http://schemas.microsoft.com/office/drawing/2014/main" id="{918C9296-7C01-8E4D-AB3F-7BFD9178C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43600" y="9286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Titre de votre présentation – date à compléter</a:t>
            </a:r>
          </a:p>
        </p:txBody>
      </p:sp>
      <p:sp>
        <p:nvSpPr>
          <p:cNvPr id="4" name="Espace réservé de l’image 3">
            <a:extLst>
              <a:ext uri="{FF2B5EF4-FFF2-40B4-BE49-F238E27FC236}">
                <a16:creationId xmlns="" xmlns:a16="http://schemas.microsoft.com/office/drawing/2014/main" id="{1A2FEFA1-72AA-6443-96BF-96FD6AD5C06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04863" y="1763176"/>
            <a:ext cx="6884987" cy="3690937"/>
          </a:xfrm>
        </p:spPr>
        <p:txBody>
          <a:bodyPr/>
          <a:lstStyle/>
          <a:p>
            <a:r>
              <a:rPr lang="fr-FR" dirty="0"/>
              <a:t>Votre image ici</a:t>
            </a:r>
          </a:p>
        </p:txBody>
      </p:sp>
      <p:sp>
        <p:nvSpPr>
          <p:cNvPr id="7" name="Espace réservé du texte 12">
            <a:extLst>
              <a:ext uri="{FF2B5EF4-FFF2-40B4-BE49-F238E27FC236}">
                <a16:creationId xmlns="" xmlns:a16="http://schemas.microsoft.com/office/drawing/2014/main" id="{347C7975-A063-8245-99BB-A606F8CED8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0067" y="5542180"/>
            <a:ext cx="6142592" cy="241674"/>
          </a:xfrm>
        </p:spPr>
        <p:txBody>
          <a:bodyPr/>
          <a:lstStyle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Légende photo</a:t>
            </a:r>
          </a:p>
        </p:txBody>
      </p:sp>
      <p:pic>
        <p:nvPicPr>
          <p:cNvPr id="9" name="Image 8" descr="codep">
            <a:extLst>
              <a:ext uri="{FF2B5EF4-FFF2-40B4-BE49-F238E27FC236}">
                <a16:creationId xmlns="" xmlns:a16="http://schemas.microsoft.com/office/drawing/2014/main" id="{9BFFE7FC-1E61-A245-A21B-7D7E72076E5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6242" y="5891276"/>
            <a:ext cx="1134147" cy="8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63066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3AD0E6B9-EA4C-6E48-AC3C-AB697BA8128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943600" y="92869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Titre de votre présentation – date à compléter</a:t>
            </a:r>
            <a:endParaRPr lang="fr-FR" dirty="0"/>
          </a:p>
        </p:txBody>
      </p:sp>
      <p:sp>
        <p:nvSpPr>
          <p:cNvPr id="4" name="Espace réservé de l’image 3">
            <a:extLst>
              <a:ext uri="{FF2B5EF4-FFF2-40B4-BE49-F238E27FC236}">
                <a16:creationId xmlns="" xmlns:a16="http://schemas.microsoft.com/office/drawing/2014/main" id="{E7A08BD4-7503-384C-8929-3717CFA9BB6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02318" y="835988"/>
            <a:ext cx="7808339" cy="4185932"/>
          </a:xfrm>
        </p:spPr>
        <p:txBody>
          <a:bodyPr/>
          <a:lstStyle/>
          <a:p>
            <a:r>
              <a:rPr lang="fr-FR" dirty="0"/>
              <a:t>Votre image ici</a:t>
            </a:r>
          </a:p>
        </p:txBody>
      </p:sp>
      <p:sp>
        <p:nvSpPr>
          <p:cNvPr id="5" name="Espace réservé du texte 12">
            <a:extLst>
              <a:ext uri="{FF2B5EF4-FFF2-40B4-BE49-F238E27FC236}">
                <a16:creationId xmlns="" xmlns:a16="http://schemas.microsoft.com/office/drawing/2014/main" id="{60D87512-8469-544C-9433-DEEEF013FE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02318" y="5180273"/>
            <a:ext cx="6142592" cy="241674"/>
          </a:xfrm>
        </p:spPr>
        <p:txBody>
          <a:bodyPr/>
          <a:lstStyle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Légende photo</a:t>
            </a:r>
          </a:p>
        </p:txBody>
      </p:sp>
      <p:pic>
        <p:nvPicPr>
          <p:cNvPr id="6" name="Image 5" descr="codep">
            <a:extLst>
              <a:ext uri="{FF2B5EF4-FFF2-40B4-BE49-F238E27FC236}">
                <a16:creationId xmlns="" xmlns:a16="http://schemas.microsoft.com/office/drawing/2014/main" id="{7B557AAF-96B2-1647-8CCC-195CBDC5D9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6242" y="5891276"/>
            <a:ext cx="1134147" cy="8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47457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ablea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="" xmlns:a16="http://schemas.microsoft.com/office/drawing/2014/main" id="{2B5A0D57-1D85-A245-AFAE-C0F1A85D87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291" y="725261"/>
            <a:ext cx="7886700" cy="681477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 de votre partie à compléter</a:t>
            </a:r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="" xmlns:a16="http://schemas.microsoft.com/office/drawing/2014/main" id="{AF09919E-7A80-F04B-BEB2-894F3D56EB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43600" y="9286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Titre de votre présentation – date à compléter</a:t>
            </a:r>
          </a:p>
        </p:txBody>
      </p:sp>
      <p:sp>
        <p:nvSpPr>
          <p:cNvPr id="8" name="Espace réservé du tableau 7">
            <a:extLst>
              <a:ext uri="{FF2B5EF4-FFF2-40B4-BE49-F238E27FC236}">
                <a16:creationId xmlns="" xmlns:a16="http://schemas.microsoft.com/office/drawing/2014/main" id="{117FB6EC-8F60-5D45-BCE8-EF091170BA31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932781" y="1696039"/>
            <a:ext cx="6630988" cy="4021138"/>
          </a:xfrm>
        </p:spPr>
        <p:txBody>
          <a:bodyPr/>
          <a:lstStyle/>
          <a:p>
            <a:r>
              <a:rPr lang="fr-FR" dirty="0"/>
              <a:t>Votre tableau à créer ici</a:t>
            </a:r>
          </a:p>
        </p:txBody>
      </p:sp>
      <p:pic>
        <p:nvPicPr>
          <p:cNvPr id="7" name="Image 6" descr="codep">
            <a:extLst>
              <a:ext uri="{FF2B5EF4-FFF2-40B4-BE49-F238E27FC236}">
                <a16:creationId xmlns="" xmlns:a16="http://schemas.microsoft.com/office/drawing/2014/main" id="{FE115BCD-85A6-674C-A7D1-F7D4C22F07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6242" y="5891276"/>
            <a:ext cx="1134147" cy="8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531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3E3A017-1AA3-154C-82BB-5873D5A5E5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1263" y="457200"/>
            <a:ext cx="2721760" cy="1349566"/>
          </a:xfrm>
        </p:spPr>
        <p:txBody>
          <a:bodyPr anchor="b"/>
          <a:lstStyle>
            <a:lvl1pPr algn="ctr">
              <a:defRPr sz="3200">
                <a:solidFill>
                  <a:srgbClr val="B6292C"/>
                </a:solidFill>
              </a:defRPr>
            </a:lvl1pPr>
          </a:lstStyle>
          <a:p>
            <a:r>
              <a:rPr lang="fr-FR" dirty="0"/>
              <a:t>Votre titre de paragraphe</a:t>
            </a:r>
          </a:p>
        </p:txBody>
      </p:sp>
      <p:sp>
        <p:nvSpPr>
          <p:cNvPr id="3" name="Espace réservé de l’image 2">
            <a:extLst>
              <a:ext uri="{FF2B5EF4-FFF2-40B4-BE49-F238E27FC236}">
                <a16:creationId xmlns="" xmlns:a16="http://schemas.microsoft.com/office/drawing/2014/main" id="{91A474A5-7548-3349-9A7C-D7B3EC909936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400550" y="579801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Votre image ici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9F091E60-950D-1B45-BAFE-911A59034A3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83448" y="2068417"/>
            <a:ext cx="2949575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Votre texte</a:t>
            </a:r>
          </a:p>
          <a:p>
            <a:pPr lvl="0"/>
            <a:endParaRPr lang="fr-FR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="" xmlns:a16="http://schemas.microsoft.com/office/drawing/2014/main" id="{3DA502FC-5F30-B641-9B26-76CA5BCEF2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43600" y="9286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Titre de votre présentation – date à compléter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="" xmlns:a16="http://schemas.microsoft.com/office/drawing/2014/main" id="{674B0568-FEE2-534B-BBAD-110CA85411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00550" y="5575233"/>
            <a:ext cx="2396857" cy="219639"/>
          </a:xfrm>
        </p:spPr>
        <p:txBody>
          <a:bodyPr/>
          <a:lstStyle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Légende photo</a:t>
            </a:r>
          </a:p>
        </p:txBody>
      </p:sp>
      <p:pic>
        <p:nvPicPr>
          <p:cNvPr id="7" name="Image 6" descr="codep">
            <a:extLst>
              <a:ext uri="{FF2B5EF4-FFF2-40B4-BE49-F238E27FC236}">
                <a16:creationId xmlns="" xmlns:a16="http://schemas.microsoft.com/office/drawing/2014/main" id="{9D4B88DA-9B27-0047-A70E-510D1E10EF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6242" y="5891276"/>
            <a:ext cx="1134147" cy="8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64455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81598401-A58E-CF44-869C-C42F78B40D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943600" y="92869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Titre de votre présentation – date à compléter</a:t>
            </a:r>
            <a:endParaRPr lang="fr-FR" dirty="0"/>
          </a:p>
        </p:txBody>
      </p:sp>
      <p:pic>
        <p:nvPicPr>
          <p:cNvPr id="4" name="Image 3" descr="codep">
            <a:extLst>
              <a:ext uri="{FF2B5EF4-FFF2-40B4-BE49-F238E27FC236}">
                <a16:creationId xmlns="" xmlns:a16="http://schemas.microsoft.com/office/drawing/2014/main" id="{A07006FC-B813-0641-9FDC-A9AFDF4F09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6242" y="5891276"/>
            <a:ext cx="1134147" cy="8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9084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68B87E29-20A4-384B-819E-EF3AA4509E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460"/>
          <a:stretch/>
        </p:blipFill>
        <p:spPr>
          <a:xfrm>
            <a:off x="-142961" y="-11017"/>
            <a:ext cx="9286961" cy="686901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48908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48174-775F-5243-9F62-1EBC4587A2DC}" type="datetimeFigureOut">
              <a:rPr lang="fr-FR" smtClean="0"/>
              <a:pPr/>
              <a:t>09/01/2025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D43D12E1-9EEB-CB4B-86F9-A97E6584559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07032" y="6177249"/>
            <a:ext cx="5854700" cy="6477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0C10D283-DA19-DF4F-8C0F-7CCDB5C5AB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15566" r="81566" b="36209"/>
          <a:stretch/>
        </p:blipFill>
        <p:spPr>
          <a:xfrm>
            <a:off x="7747612" y="551990"/>
            <a:ext cx="1132122" cy="10285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="" xmlns:a16="http://schemas.microsoft.com/office/drawing/2014/main" id="{5CCE1DDC-053D-BC43-B3DD-586CD2102F95}"/>
              </a:ext>
            </a:extLst>
          </p:cNvPr>
          <p:cNvSpPr txBox="1"/>
          <p:nvPr userDrawn="1"/>
        </p:nvSpPr>
        <p:spPr>
          <a:xfrm>
            <a:off x="5900221" y="277025"/>
            <a:ext cx="31728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rgbClr val="162D86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FÉDÉRATION FRANÇAISE DE CYCLOTOURISME</a:t>
            </a:r>
          </a:p>
        </p:txBody>
      </p:sp>
    </p:spTree>
    <p:extLst>
      <p:ext uri="{BB962C8B-B14F-4D97-AF65-F5344CB8AC3E}">
        <p14:creationId xmlns:p14="http://schemas.microsoft.com/office/powerpoint/2010/main" xmlns="" val="1657659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65000"/>
              <a:lumOff val="35000"/>
            </a:schemeClr>
          </a:solidFill>
          <a:latin typeface="Futura Medium" panose="020B0602020204020303" pitchFamily="34" charset="-79"/>
          <a:ea typeface="+mj-ea"/>
          <a:cs typeface="Futura Medium" panose="020B06020202040203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Futura Medium" panose="020B0602020204020303" pitchFamily="34" charset="-79"/>
          <a:ea typeface="+mn-ea"/>
          <a:cs typeface="Futura Medium" panose="020B0602020204020303" pitchFamily="34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Futura Medium" panose="020B0602020204020303" pitchFamily="34" charset="-79"/>
          <a:ea typeface="+mn-ea"/>
          <a:cs typeface="Futura Medium" panose="020B0602020204020303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Futura Medium" panose="020B0602020204020303" pitchFamily="34" charset="-79"/>
          <a:ea typeface="+mn-ea"/>
          <a:cs typeface="Futura Medium" panose="020B0602020204020303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Futura Medium" panose="020B0602020204020303" pitchFamily="34" charset="-79"/>
          <a:ea typeface="+mn-ea"/>
          <a:cs typeface="Futura Medium" panose="020B0602020204020303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Futura Medium" panose="020B0602020204020303" pitchFamily="34" charset="-79"/>
          <a:ea typeface="+mn-ea"/>
          <a:cs typeface="Futura Medium" panose="020B0602020204020303" pitchFamily="34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DD2B1C50-2526-9E41-8E52-A43916BFF1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19128" r="5872"/>
          <a:stretch/>
        </p:blipFill>
        <p:spPr>
          <a:xfrm rot="5400000">
            <a:off x="-198194" y="198192"/>
            <a:ext cx="6858001" cy="6461615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9329FE7C-1990-CD4C-A721-010B48A78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291" y="758312"/>
            <a:ext cx="7886700" cy="6814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de votre partie à compléter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E8A1627-BAF5-D649-818B-DD3CAC198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9582" y="1740107"/>
            <a:ext cx="6680023" cy="4164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Titre de votre paragraphe niveau 1</a:t>
            </a:r>
          </a:p>
          <a:p>
            <a:pPr lvl="0"/>
            <a:endParaRPr lang="fr-FR" dirty="0"/>
          </a:p>
          <a:p>
            <a:pPr lvl="1"/>
            <a:r>
              <a:rPr lang="fr-FR" dirty="0"/>
              <a:t> Texte de votre paragraphe</a:t>
            </a:r>
            <a:br>
              <a:rPr lang="fr-FR" dirty="0"/>
            </a:br>
            <a:r>
              <a:rPr lang="fr-FR" dirty="0"/>
              <a:t> </a:t>
            </a:r>
          </a:p>
          <a:p>
            <a:pPr lvl="2"/>
            <a:r>
              <a:rPr lang="fr-FR" dirty="0"/>
              <a:t> Troisième niveau</a:t>
            </a:r>
            <a:br>
              <a:rPr lang="fr-FR" dirty="0"/>
            </a:br>
            <a:endParaRPr lang="fr-FR" dirty="0"/>
          </a:p>
          <a:p>
            <a:pPr lvl="3"/>
            <a:r>
              <a:rPr lang="fr-FR" dirty="0"/>
              <a:t> Quatrième niveau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D4C1FAF5-4221-2648-A1C5-BE47D55CC3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t="15566" r="81566" b="36209"/>
          <a:stretch/>
        </p:blipFill>
        <p:spPr>
          <a:xfrm>
            <a:off x="7844010" y="5756985"/>
            <a:ext cx="1052140" cy="95586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698E0925-7FAF-4746-9718-07D633D3BC4C}"/>
              </a:ext>
            </a:extLst>
          </p:cNvPr>
          <p:cNvSpPr txBox="1"/>
          <p:nvPr userDrawn="1"/>
        </p:nvSpPr>
        <p:spPr>
          <a:xfrm>
            <a:off x="5900221" y="277025"/>
            <a:ext cx="31728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rgbClr val="162D86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FÉDÉRATION FRANÇAISE DE CYCLOTOURISME</a:t>
            </a:r>
          </a:p>
        </p:txBody>
      </p:sp>
      <p:pic>
        <p:nvPicPr>
          <p:cNvPr id="9" name="Image 8" descr="codep">
            <a:extLst>
              <a:ext uri="{FF2B5EF4-FFF2-40B4-BE49-F238E27FC236}">
                <a16:creationId xmlns="" xmlns:a16="http://schemas.microsoft.com/office/drawing/2014/main" id="{E203AAAD-3C56-7247-BFFE-AF091BD07B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6242" y="5891276"/>
            <a:ext cx="1134147" cy="8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2218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79" r:id="rId2"/>
    <p:sldLayoutId id="2147483671" r:id="rId3"/>
    <p:sldLayoutId id="2147483673" r:id="rId4"/>
    <p:sldLayoutId id="2147483677" r:id="rId5"/>
    <p:sldLayoutId id="2147483678" r:id="rId6"/>
    <p:sldLayoutId id="2147483674" r:id="rId7"/>
    <p:sldLayoutId id="2147483676" r:id="rId8"/>
    <p:sldLayoutId id="214748368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rgbClr val="7C9BC0"/>
          </a:solidFill>
          <a:latin typeface="Futura Medium" panose="020B0602020204020303" pitchFamily="34" charset="-79"/>
          <a:ea typeface="+mj-ea"/>
          <a:cs typeface="Futura Medium" panose="020B0602020204020303" pitchFamily="34" charset="-79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B8292C"/>
        </a:buClr>
        <a:buSzPct val="150000"/>
        <a:buFont typeface="ArialUnicodeMS" panose="020B0604020202020204" pitchFamily="34" charset="-128"/>
        <a:buNone/>
        <a:defRPr sz="2500" kern="1200">
          <a:solidFill>
            <a:srgbClr val="B6292C"/>
          </a:solidFill>
          <a:latin typeface="Futura Medium" panose="020B0602020204020303" pitchFamily="34" charset="-79"/>
          <a:ea typeface="+mn-ea"/>
          <a:cs typeface="Futura Medium" panose="020B0602020204020303" pitchFamily="34" charset="-79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7C9BC0"/>
        </a:buClr>
        <a:buSzPct val="120000"/>
        <a:buFont typeface="HiraginoSans-W3" panose="020B0400000000000000" pitchFamily="34" charset="-128"/>
        <a:buChar char="◎"/>
        <a:defRPr sz="2000" kern="1200">
          <a:solidFill>
            <a:schemeClr val="tx1">
              <a:lumMod val="65000"/>
              <a:lumOff val="35000"/>
            </a:schemeClr>
          </a:solidFill>
          <a:latin typeface="Futura Medium" panose="020B0602020204020303" pitchFamily="34" charset="-79"/>
          <a:ea typeface="+mn-ea"/>
          <a:cs typeface="Futura Medium" panose="020B0602020204020303" pitchFamily="34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C9BC0"/>
        </a:buClr>
        <a:buSzPct val="120000"/>
        <a:buFont typeface="LucidaGrande" panose="020B0600040502020204" pitchFamily="34" charset="0"/>
        <a:buChar char="○"/>
        <a:defRPr sz="1800" kern="1200">
          <a:solidFill>
            <a:schemeClr val="tx1">
              <a:lumMod val="65000"/>
              <a:lumOff val="35000"/>
            </a:schemeClr>
          </a:solidFill>
          <a:latin typeface="Futura Medium" panose="020B0602020204020303" pitchFamily="34" charset="-79"/>
          <a:ea typeface="+mn-ea"/>
          <a:cs typeface="Futura Medium" panose="020B0602020204020303" pitchFamily="34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Futura Medium" panose="020B0602020204020303" pitchFamily="34" charset="-79"/>
          <a:ea typeface="+mn-ea"/>
          <a:cs typeface="Futura Medium" panose="020B0602020204020303" pitchFamily="34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A253948-7845-BB48-97EC-634D3D153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375" y="1625492"/>
            <a:ext cx="6514411" cy="1325563"/>
          </a:xfrm>
        </p:spPr>
        <p:txBody>
          <a:bodyPr/>
          <a:lstStyle/>
          <a:p>
            <a:r>
              <a:rPr lang="fr-FR" dirty="0"/>
              <a:t>7</a:t>
            </a:r>
            <a:r>
              <a:rPr lang="fr-FR" baseline="30000" dirty="0" smtClean="0"/>
              <a:t>ème</a:t>
            </a:r>
            <a:r>
              <a:rPr lang="fr-FR" dirty="0" smtClean="0"/>
              <a:t> </a:t>
            </a:r>
            <a:r>
              <a:rPr lang="fr-FR" dirty="0"/>
              <a:t>Édition </a:t>
            </a:r>
            <a:br>
              <a:rPr lang="fr-FR" dirty="0"/>
            </a:br>
            <a:r>
              <a:rPr lang="fr-FR" b="1" dirty="0"/>
              <a:t>RVM</a:t>
            </a:r>
            <a:r>
              <a:rPr lang="fr-FR" dirty="0"/>
              <a:t> </a:t>
            </a:r>
            <a:r>
              <a:rPr lang="fr-FR" b="1" dirty="0"/>
              <a:t>PENTECÔTE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6215F6D1-1F9C-C243-96C1-273E5005A0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26205" y="3807639"/>
            <a:ext cx="6758417" cy="1757138"/>
          </a:xfrm>
        </p:spPr>
        <p:txBody>
          <a:bodyPr/>
          <a:lstStyle/>
          <a:p>
            <a:r>
              <a:rPr lang="fr-FR" dirty="0"/>
              <a:t>Comité départemental de la FFCT du 94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474564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F61505F-95C8-B44C-9065-F00F6BD40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SAINT-OMER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F2DB7186-7D7A-DF4F-A605-A2BC591F3D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62291" y="1906588"/>
            <a:ext cx="6714958" cy="495089"/>
          </a:xfrm>
        </p:spPr>
        <p:txBody>
          <a:bodyPr/>
          <a:lstStyle/>
          <a:p>
            <a:r>
              <a:rPr lang="fr-FR" dirty="0"/>
              <a:t>ROUTE &amp; VTT</a:t>
            </a:r>
          </a:p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E647A9CB-6AB4-644B-90D4-DC6B39160F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2291" y="2765234"/>
            <a:ext cx="6880756" cy="3569141"/>
          </a:xfrm>
        </p:spPr>
        <p:txBody>
          <a:bodyPr/>
          <a:lstStyle/>
          <a:p>
            <a:pPr algn="ctr"/>
            <a:endParaRPr lang="fr-FR" sz="2800" dirty="0"/>
          </a:p>
          <a:p>
            <a:pPr algn="ctr"/>
            <a:endParaRPr lang="fr-FR" sz="2800" dirty="0"/>
          </a:p>
          <a:p>
            <a:pPr algn="ctr"/>
            <a:r>
              <a:rPr lang="fr-FR" sz="2800" dirty="0"/>
              <a:t>Du s</a:t>
            </a:r>
            <a:r>
              <a:rPr lang="fr-FR" sz="2800" dirty="0" smtClean="0"/>
              <a:t>amedi 7 </a:t>
            </a:r>
            <a:r>
              <a:rPr lang="fr-FR" sz="2800" dirty="0"/>
              <a:t>juin au lundi </a:t>
            </a:r>
            <a:r>
              <a:rPr lang="fr-FR" sz="2800" dirty="0" smtClean="0"/>
              <a:t>9 </a:t>
            </a:r>
            <a:r>
              <a:rPr lang="fr-FR" sz="2800" dirty="0"/>
              <a:t>juin </a:t>
            </a:r>
            <a:r>
              <a:rPr lang="fr-FR" sz="2800" dirty="0" smtClean="0"/>
              <a:t>2025</a:t>
            </a:r>
            <a:endParaRPr lang="fr-FR" sz="2800" dirty="0"/>
          </a:p>
          <a:p>
            <a:pPr algn="ctr"/>
            <a:endParaRPr lang="fr-FR" sz="28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249197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E5B31AD-6DE1-D84E-ACEC-BE2730AD0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ORGANISATIONS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7799AB56-15CC-114C-B0C0-247F59E436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0365" y="2065312"/>
            <a:ext cx="7886700" cy="2199837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tx2"/>
                </a:solidFill>
              </a:rPr>
              <a:t>Transport individuel.</a:t>
            </a:r>
          </a:p>
          <a:p>
            <a:pPr algn="ctr"/>
            <a:endParaRPr lang="fr-FR" dirty="0">
              <a:solidFill>
                <a:schemeClr val="tx2"/>
              </a:solidFill>
            </a:endParaRPr>
          </a:p>
          <a:p>
            <a:pPr algn="ctr"/>
            <a:r>
              <a:rPr lang="fr-FR" dirty="0">
                <a:solidFill>
                  <a:schemeClr val="tx2"/>
                </a:solidFill>
              </a:rPr>
              <a:t>Privilégier le covoiturage pour vous rendre à </a:t>
            </a:r>
            <a:endParaRPr lang="fr-FR" dirty="0" smtClean="0">
              <a:solidFill>
                <a:schemeClr val="tx2"/>
              </a:solidFill>
            </a:endParaRPr>
          </a:p>
          <a:p>
            <a:pPr algn="ctr"/>
            <a:r>
              <a:rPr lang="fr-FR" dirty="0" smtClean="0">
                <a:solidFill>
                  <a:schemeClr val="tx2"/>
                </a:solidFill>
              </a:rPr>
              <a:t>Saint-Omer</a:t>
            </a:r>
            <a:endParaRPr lang="fr-FR" dirty="0">
              <a:solidFill>
                <a:schemeClr val="tx2"/>
              </a:solidFill>
            </a:endParaRPr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sp>
        <p:nvSpPr>
          <p:cNvPr id="5" name="Espace réservé du texte 3">
            <a:extLst>
              <a:ext uri="{FF2B5EF4-FFF2-40B4-BE49-F238E27FC236}">
                <a16:creationId xmlns="" xmlns:a16="http://schemas.microsoft.com/office/drawing/2014/main" id="{1CC82106-9D4F-3749-AA5A-D4E7472D78B2}"/>
              </a:ext>
            </a:extLst>
          </p:cNvPr>
          <p:cNvSpPr txBox="1">
            <a:spLocks/>
          </p:cNvSpPr>
          <p:nvPr/>
        </p:nvSpPr>
        <p:spPr>
          <a:xfrm>
            <a:off x="1580606" y="5439110"/>
            <a:ext cx="6894322" cy="267605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B8292C"/>
              </a:buClr>
              <a:buSzPct val="150000"/>
              <a:buFont typeface="ArialUnicodeMS" panose="020B0604020202020204" pitchFamily="34" charset="-128"/>
              <a:buNone/>
              <a:defRPr sz="2500" kern="1200">
                <a:solidFill>
                  <a:srgbClr val="B6292C"/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9BC0"/>
              </a:buClr>
              <a:buSzPct val="120000"/>
              <a:buFont typeface="HiraginoSans-W3" panose="020B0400000000000000" pitchFamily="34" charset="-128"/>
              <a:buChar char="◎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C9BC0"/>
              </a:buClr>
              <a:buSzPct val="120000"/>
              <a:buFont typeface="LucidaGrande" panose="020B0600040502020204" pitchFamily="34" charset="0"/>
              <a:buChar char="○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chemeClr val="tx1"/>
                </a:solidFill>
              </a:rPr>
              <a:t>Organisation inscrite au challenge départemental René LE ROC’H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442" y="3988036"/>
            <a:ext cx="2412545" cy="135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9693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3DA77B1-BAAA-0942-A053-4E25345FA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Déroulement du Voyage Itinérant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AA30D8E9-97C6-574F-B1FE-140DD1AB5D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82884" y="5421343"/>
            <a:ext cx="6142592" cy="241674"/>
          </a:xfrm>
        </p:spPr>
        <p:txBody>
          <a:bodyPr>
            <a:normAutofit lnSpcReduction="10000"/>
          </a:bodyPr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Saint-Omer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" name="AutoShape 2" descr="Saint-Omer : La perle incontournable des Hauts-de-France à explorer sans  tarder 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" name="Espace réservé pour une image  8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1827" b="21827"/>
          <a:stretch>
            <a:fillRect/>
          </a:stretch>
        </p:blipFill>
        <p:spPr>
          <a:xfrm>
            <a:off x="1611687" y="1645516"/>
            <a:ext cx="6884987" cy="369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7550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8A4791B-AC53-3B40-B55E-14665085F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Déroulement du Voyage Itinérant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Comme à notre habitude…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1"/>
          </p:nvPr>
        </p:nvSpPr>
        <p:spPr>
          <a:xfrm>
            <a:off x="1362291" y="2346593"/>
            <a:ext cx="6888178" cy="3473916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+mj-lt"/>
              </a:rPr>
              <a:t>Nous vous proposerons chaque jour plusieurs parcours: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 smtClean="0">
                <a:latin typeface="+mj-lt"/>
              </a:rPr>
              <a:t>Pour vous permettre de vous faire plaisir en pédalant, quel que soit votre niveau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 smtClean="0">
                <a:latin typeface="+mj-lt"/>
              </a:rPr>
              <a:t>Qui vous feront découvrir </a:t>
            </a:r>
            <a:r>
              <a:rPr lang="fr-FR" b="1" dirty="0" smtClean="0">
                <a:latin typeface="+mj-lt"/>
              </a:rPr>
              <a:t>l’Histoire locale </a:t>
            </a:r>
            <a:r>
              <a:rPr lang="fr-FR" dirty="0" smtClean="0">
                <a:latin typeface="+mj-lt"/>
              </a:rPr>
              <a:t>et </a:t>
            </a:r>
            <a:r>
              <a:rPr lang="fr-FR" b="1" dirty="0" smtClean="0">
                <a:latin typeface="+mj-lt"/>
              </a:rPr>
              <a:t>les villages typiques</a:t>
            </a:r>
            <a:endParaRPr lang="fr-FR" b="1" dirty="0">
              <a:latin typeface="+mj-lt"/>
            </a:endParaRPr>
          </a:p>
          <a:p>
            <a:r>
              <a:rPr lang="fr-FR" dirty="0" smtClean="0">
                <a:latin typeface="+mj-lt"/>
              </a:rPr>
              <a:t>Nous nous attacherons: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 smtClean="0">
                <a:latin typeface="+mj-lt"/>
              </a:rPr>
              <a:t>A vous faire découvrir des spécialités locales qui titilleront vos papilles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 smtClean="0">
                <a:latin typeface="+mj-lt"/>
              </a:rPr>
              <a:t>A vous organiser </a:t>
            </a:r>
            <a:r>
              <a:rPr lang="fr-FR" b="1" dirty="0" smtClean="0">
                <a:latin typeface="+mj-lt"/>
              </a:rPr>
              <a:t>une visite </a:t>
            </a:r>
            <a:r>
              <a:rPr lang="fr-FR" dirty="0" smtClean="0">
                <a:latin typeface="+mj-lt"/>
              </a:rPr>
              <a:t>qui vous permettra une plongée dans l’artisanat local et l’histoire de la région.</a:t>
            </a:r>
          </a:p>
          <a:p>
            <a:pPr marL="0" indent="0" algn="ctr">
              <a:buNone/>
            </a:pPr>
            <a:endParaRPr lang="fr-F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9216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8A4791B-AC53-3B40-B55E-14665085F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Déroulement du Voyage Itinérant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ROUTE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Samedi: déjeuner à 12h30 / après-midi: 3 parcours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  <a:p>
            <a:r>
              <a:rPr lang="fr-FR" dirty="0" smtClean="0"/>
              <a:t>Dimanche: </a:t>
            </a:r>
            <a:r>
              <a:rPr lang="fr-FR" dirty="0"/>
              <a:t>3 parcours </a:t>
            </a:r>
            <a:r>
              <a:rPr lang="fr-FR" dirty="0" smtClean="0"/>
              <a:t>avec </a:t>
            </a:r>
            <a:r>
              <a:rPr lang="fr-FR" dirty="0"/>
              <a:t>un arrêt commun à </a:t>
            </a:r>
            <a:r>
              <a:rPr lang="fr-FR" dirty="0" smtClean="0"/>
              <a:t>BLENDECQUES pour 13h00 </a:t>
            </a:r>
            <a:r>
              <a:rPr lang="fr-FR" dirty="0"/>
              <a:t>au restaurant </a:t>
            </a:r>
            <a:r>
              <a:rPr lang="fr-FR" dirty="0" smtClean="0"/>
              <a:t>:</a:t>
            </a:r>
          </a:p>
          <a:p>
            <a:pPr marL="0" indent="0" algn="ctr">
              <a:buNone/>
            </a:pPr>
            <a:r>
              <a:rPr lang="fr-FR" b="1" dirty="0" smtClean="0"/>
              <a:t>Le Saint Sébastien - 2 place de la libération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 smtClean="0"/>
              <a:t>Lundi: 3 </a:t>
            </a:r>
            <a:r>
              <a:rPr lang="fr-FR" dirty="0"/>
              <a:t>parcours </a:t>
            </a:r>
            <a:r>
              <a:rPr lang="fr-FR" dirty="0" smtClean="0"/>
              <a:t>avant </a:t>
            </a:r>
            <a:r>
              <a:rPr lang="fr-FR" dirty="0"/>
              <a:t>notre déjeuner à l’hôtel prévu à </a:t>
            </a:r>
            <a:r>
              <a:rPr lang="fr-FR" dirty="0" smtClean="0"/>
              <a:t>12h30, puis </a:t>
            </a:r>
            <a:r>
              <a:rPr lang="fr-FR" dirty="0"/>
              <a:t>r</a:t>
            </a:r>
            <a:r>
              <a:rPr lang="fr-FR" dirty="0" smtClean="0"/>
              <a:t>etour </a:t>
            </a:r>
            <a:r>
              <a:rPr lang="fr-FR" dirty="0"/>
              <a:t>en </a:t>
            </a:r>
            <a:r>
              <a:rPr lang="fr-FR" dirty="0" smtClean="0"/>
              <a:t>Île-de-France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843854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8A4791B-AC53-3B40-B55E-14665085F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Déroulement du Voyage Itinérant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VTT – BASE VTT à 15KM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b="1" dirty="0" smtClean="0"/>
              <a:t>Base VTT:  13 rue François Cousin 62380 </a:t>
            </a:r>
            <a:r>
              <a:rPr lang="fr-FR" b="1" dirty="0" smtClean="0"/>
              <a:t>Lumbres</a:t>
            </a:r>
          </a:p>
          <a:p>
            <a:pPr marL="0" indent="0" algn="ctr">
              <a:buNone/>
            </a:pPr>
            <a:r>
              <a:rPr lang="fr-FR" sz="1600" b="1" dirty="0" smtClean="0"/>
              <a:t>(possibilité de nettoyer son vélo sur place)</a:t>
            </a:r>
            <a:endParaRPr lang="fr-FR" sz="1600" b="1" dirty="0" smtClean="0"/>
          </a:p>
          <a:p>
            <a:r>
              <a:rPr lang="fr-FR" dirty="0" smtClean="0"/>
              <a:t>Samedi</a:t>
            </a:r>
            <a:r>
              <a:rPr lang="fr-FR" dirty="0"/>
              <a:t>: déjeuner à 12h30 / après-midi: </a:t>
            </a:r>
            <a:r>
              <a:rPr lang="fr-FR" dirty="0" smtClean="0"/>
              <a:t>2 </a:t>
            </a:r>
            <a:r>
              <a:rPr lang="fr-FR" dirty="0"/>
              <a:t>parcours</a:t>
            </a:r>
            <a:br>
              <a:rPr lang="fr-FR" dirty="0"/>
            </a:br>
            <a:endParaRPr lang="fr-FR" dirty="0"/>
          </a:p>
          <a:p>
            <a:r>
              <a:rPr lang="fr-FR" dirty="0"/>
              <a:t>Dimanche: 3 parcours avec un arrêt commun à </a:t>
            </a:r>
            <a:r>
              <a:rPr lang="fr-FR" dirty="0">
                <a:solidFill>
                  <a:srgbClr val="FF0000"/>
                </a:solidFill>
              </a:rPr>
              <a:t>BLENDECQUES pour 13h00 au restaurant </a:t>
            </a:r>
            <a:r>
              <a:rPr lang="fr-FR" dirty="0" smtClean="0">
                <a:solidFill>
                  <a:srgbClr val="FF0000"/>
                </a:solidFill>
              </a:rPr>
              <a:t>:</a:t>
            </a:r>
          </a:p>
          <a:p>
            <a:pPr marL="0" indent="0" algn="ctr">
              <a:buNone/>
            </a:pPr>
            <a:r>
              <a:rPr lang="fr-FR" b="1" dirty="0" smtClean="0">
                <a:solidFill>
                  <a:srgbClr val="FF0000"/>
                </a:solidFill>
              </a:rPr>
              <a:t>Le </a:t>
            </a:r>
            <a:r>
              <a:rPr lang="fr-FR" b="1" dirty="0">
                <a:solidFill>
                  <a:srgbClr val="FF0000"/>
                </a:solidFill>
              </a:rPr>
              <a:t>Saint </a:t>
            </a:r>
            <a:r>
              <a:rPr lang="fr-FR" b="1" dirty="0" smtClean="0">
                <a:solidFill>
                  <a:srgbClr val="FF0000"/>
                </a:solidFill>
              </a:rPr>
              <a:t>Sébastien - 2 </a:t>
            </a:r>
            <a:r>
              <a:rPr lang="fr-FR" b="1" dirty="0">
                <a:solidFill>
                  <a:srgbClr val="FF0000"/>
                </a:solidFill>
              </a:rPr>
              <a:t>place de la libération </a:t>
            </a:r>
            <a:endParaRPr lang="fr-FR" dirty="0"/>
          </a:p>
          <a:p>
            <a:r>
              <a:rPr lang="fr-FR" dirty="0"/>
              <a:t>Lundi: </a:t>
            </a:r>
            <a:r>
              <a:rPr lang="fr-FR" dirty="0" smtClean="0"/>
              <a:t>2 </a:t>
            </a:r>
            <a:r>
              <a:rPr lang="fr-FR" dirty="0"/>
              <a:t>parcours avant notre déjeuner à l’hôtel prévu à 12h30, puis retour en </a:t>
            </a:r>
            <a:r>
              <a:rPr lang="fr-FR" dirty="0" smtClean="0"/>
              <a:t>Île-de-France</a:t>
            </a:r>
          </a:p>
        </p:txBody>
      </p:sp>
    </p:spTree>
    <p:extLst>
      <p:ext uri="{BB962C8B-B14F-4D97-AF65-F5344CB8AC3E}">
        <p14:creationId xmlns:p14="http://schemas.microsoft.com/office/powerpoint/2010/main" xmlns="" val="1145432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8A4791B-AC53-3B40-B55E-14665085F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Déroulement du Voyage Itinérant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0"/>
          </p:nvPr>
        </p:nvSpPr>
        <p:spPr>
          <a:xfrm>
            <a:off x="1457181" y="1750342"/>
            <a:ext cx="6554788" cy="495089"/>
          </a:xfrm>
        </p:spPr>
        <p:txBody>
          <a:bodyPr/>
          <a:lstStyle/>
          <a:p>
            <a:r>
              <a:rPr lang="fr-FR" dirty="0" smtClean="0"/>
              <a:t>VISITE POUR TOUT LE MONDE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457181" y="2409643"/>
            <a:ext cx="6554788" cy="36459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b="1" dirty="0" smtClean="0">
                <a:latin typeface="+mj-lt"/>
              </a:rPr>
              <a:t>Dimanche de 16h00 à 17h30:</a:t>
            </a:r>
          </a:p>
          <a:p>
            <a:pPr marL="0" indent="0">
              <a:buNone/>
            </a:pPr>
            <a:r>
              <a:rPr lang="fr-FR" sz="2400" dirty="0" smtClean="0">
                <a:latin typeface="+mj-lt"/>
              </a:rPr>
              <a:t>Visite de l’ascenseur à bateau </a:t>
            </a:r>
          </a:p>
          <a:p>
            <a:pPr marL="0" indent="0">
              <a:buNone/>
            </a:pPr>
            <a:r>
              <a:rPr lang="fr-FR" sz="2400" dirty="0" smtClean="0">
                <a:latin typeface="+mj-lt"/>
              </a:rPr>
              <a:t>Rue de l’ascenseur </a:t>
            </a:r>
          </a:p>
          <a:p>
            <a:pPr marL="0" indent="0">
              <a:buNone/>
            </a:pPr>
            <a:r>
              <a:rPr lang="fr-FR" sz="2400" dirty="0" smtClean="0">
                <a:latin typeface="+mj-lt"/>
              </a:rPr>
              <a:t>62510 Arques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8746" y="3769501"/>
            <a:ext cx="3378184" cy="225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763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8A4791B-AC53-3B40-B55E-14665085F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21" y="758312"/>
            <a:ext cx="7886700" cy="681477"/>
          </a:xfrm>
        </p:spPr>
        <p:txBody>
          <a:bodyPr/>
          <a:lstStyle/>
          <a:p>
            <a:pPr algn="ctr"/>
            <a:r>
              <a:rPr lang="fr-FR" dirty="0"/>
              <a:t>BPF les plus proches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68047" y="4597593"/>
            <a:ext cx="2160000" cy="26677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Hesdin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5108976" y="4211405"/>
            <a:ext cx="2160000" cy="26677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Aire-sur-la-Lys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5135534" y="2442282"/>
            <a:ext cx="2160000" cy="7200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Saint-Omer</a:t>
            </a:r>
            <a:endParaRPr lang="fr-FR" sz="3200" dirty="0"/>
          </a:p>
        </p:txBody>
      </p:sp>
      <p:cxnSp>
        <p:nvCxnSpPr>
          <p:cNvPr id="14" name="Connecteur droit avec flèche 13"/>
          <p:cNvCxnSpPr/>
          <p:nvPr/>
        </p:nvCxnSpPr>
        <p:spPr>
          <a:xfrm flipH="1" flipV="1">
            <a:off x="2778398" y="2144380"/>
            <a:ext cx="2238504" cy="5142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H="1">
            <a:off x="4325251" y="3464566"/>
            <a:ext cx="1216060" cy="2546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H="1">
            <a:off x="6141995" y="3374827"/>
            <a:ext cx="12260" cy="7694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411738" y="1965390"/>
            <a:ext cx="900000" cy="266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60 km</a:t>
            </a:r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3428900" y="3910646"/>
            <a:ext cx="900000" cy="266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5</a:t>
            </a:r>
            <a:r>
              <a:rPr lang="fr-FR" dirty="0" smtClean="0"/>
              <a:t>4 km</a:t>
            </a:r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3213820" y="2971439"/>
            <a:ext cx="872824" cy="3087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55 km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784892" y="1205472"/>
            <a:ext cx="1368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Cap Gris Nez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832352" y="3023473"/>
            <a:ext cx="19460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Montreuil-sur-Mer</a:t>
            </a:r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7023401" y="4864364"/>
            <a:ext cx="2160000" cy="26677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Mont-Saint-Eloi</a:t>
            </a:r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3179672" y="6192729"/>
            <a:ext cx="2160000" cy="26677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Auxi-le-Chateau</a:t>
            </a:r>
            <a:endParaRPr lang="fr-FR" dirty="0"/>
          </a:p>
        </p:txBody>
      </p:sp>
      <p:cxnSp>
        <p:nvCxnSpPr>
          <p:cNvPr id="23" name="Connecteur droit avec flèche 22"/>
          <p:cNvCxnSpPr/>
          <p:nvPr/>
        </p:nvCxnSpPr>
        <p:spPr>
          <a:xfrm flipH="1">
            <a:off x="3817431" y="3392805"/>
            <a:ext cx="1304176" cy="11140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H="1">
            <a:off x="2413882" y="3133877"/>
            <a:ext cx="2535898" cy="5946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>
            <a:off x="7242254" y="3346940"/>
            <a:ext cx="861147" cy="14354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6170427" y="3646025"/>
            <a:ext cx="900000" cy="266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21 km</a:t>
            </a:r>
            <a:endParaRPr lang="fr-FR" dirty="0"/>
          </a:p>
        </p:txBody>
      </p:sp>
      <p:sp>
        <p:nvSpPr>
          <p:cNvPr id="45" name="Rectangle 44"/>
          <p:cNvSpPr/>
          <p:nvPr/>
        </p:nvSpPr>
        <p:spPr>
          <a:xfrm>
            <a:off x="7851407" y="3756295"/>
            <a:ext cx="900000" cy="266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70 km</a:t>
            </a:r>
            <a:endParaRPr lang="fr-FR" dirty="0"/>
          </a:p>
        </p:txBody>
      </p:sp>
      <p:sp>
        <p:nvSpPr>
          <p:cNvPr id="46" name="Rectangle 45"/>
          <p:cNvSpPr/>
          <p:nvPr/>
        </p:nvSpPr>
        <p:spPr>
          <a:xfrm>
            <a:off x="3749268" y="5304095"/>
            <a:ext cx="900000" cy="266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69 km</a:t>
            </a:r>
            <a:endParaRPr lang="fr-FR" dirty="0"/>
          </a:p>
        </p:txBody>
      </p:sp>
      <p:pic>
        <p:nvPicPr>
          <p:cNvPr id="52" name="Image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67" y="1569094"/>
            <a:ext cx="2229094" cy="1260000"/>
          </a:xfrm>
          <a:prstGeom prst="rect">
            <a:avLst/>
          </a:prstGeom>
        </p:spPr>
      </p:pic>
      <p:pic>
        <p:nvPicPr>
          <p:cNvPr id="54" name="Image 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60" y="3346940"/>
            <a:ext cx="1760699" cy="1260000"/>
          </a:xfrm>
          <a:prstGeom prst="rect">
            <a:avLst/>
          </a:prstGeom>
        </p:spPr>
      </p:pic>
      <p:pic>
        <p:nvPicPr>
          <p:cNvPr id="56" name="Image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410" y="4642989"/>
            <a:ext cx="1891556" cy="1260000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9553" y="4550028"/>
            <a:ext cx="1893443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4264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8A4791B-AC53-3B40-B55E-14665085F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21" y="758312"/>
            <a:ext cx="7886700" cy="681477"/>
          </a:xfrm>
        </p:spPr>
        <p:txBody>
          <a:bodyPr/>
          <a:lstStyle/>
          <a:p>
            <a:pPr algn="ctr"/>
            <a:r>
              <a:rPr lang="fr-FR" dirty="0" smtClean="0"/>
              <a:t>Hébergement </a:t>
            </a:r>
            <a:endParaRPr lang="fr-FR" dirty="0"/>
          </a:p>
        </p:txBody>
      </p:sp>
      <p:sp>
        <p:nvSpPr>
          <p:cNvPr id="27" name="Espace réservé du texte 2">
            <a:extLst>
              <a:ext uri="{FF2B5EF4-FFF2-40B4-BE49-F238E27FC236}">
                <a16:creationId xmlns="" xmlns:a16="http://schemas.microsoft.com/office/drawing/2014/main" id="{E38327D9-0236-D802-8658-F8745826FE4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270516" y="3760316"/>
            <a:ext cx="7308000" cy="1627962"/>
          </a:xfrm>
          <a:prstGeom prst="rect">
            <a:avLst/>
          </a:prstGeom>
        </p:spPr>
        <p:txBody>
          <a:bodyPr/>
          <a:lstStyle/>
          <a:p>
            <a:pPr algn="ctr"/>
            <a:endParaRPr lang="fr-FR" sz="2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fr-F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Hôtel Mercure Saint-Omer Centre Gare</a:t>
            </a:r>
            <a:r>
              <a:rPr lang="fr-F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 place du </a:t>
            </a:r>
            <a:r>
              <a:rPr lang="fr-FR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Vainquai</a:t>
            </a: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62500 Saint-Omer</a:t>
            </a:r>
            <a:endParaRPr lang="fr-F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516" y="1439789"/>
            <a:ext cx="360000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6738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8F60036-B4E4-3F4C-B898-7ACE86E70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CONDITIONS D’ANNULATION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A98D171D-240F-0841-9257-2F4D15037C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tx2"/>
                </a:solidFill>
              </a:rPr>
              <a:t>Budget - Modalités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="" xmlns:a16="http://schemas.microsoft.com/office/drawing/2014/main" id="{521BF27C-335C-8540-8EA9-84CB32E20E1E}"/>
              </a:ext>
            </a:extLst>
          </p:cNvPr>
          <p:cNvGrpSpPr/>
          <p:nvPr/>
        </p:nvGrpSpPr>
        <p:grpSpPr>
          <a:xfrm>
            <a:off x="1362291" y="1600201"/>
            <a:ext cx="6606052" cy="4271766"/>
            <a:chOff x="1272960" y="1394852"/>
            <a:chExt cx="7370759" cy="4246830"/>
          </a:xfrm>
        </p:grpSpPr>
        <p:sp>
          <p:nvSpPr>
            <p:cNvPr id="6" name="Espace réservé du texte 4"/>
            <p:cNvSpPr txBox="1">
              <a:spLocks/>
            </p:cNvSpPr>
            <p:nvPr/>
          </p:nvSpPr>
          <p:spPr>
            <a:xfrm>
              <a:off x="1272960" y="2040292"/>
              <a:ext cx="7370759" cy="3601390"/>
            </a:xfrm>
            <a:prstGeom prst="rect">
              <a:avLst/>
            </a:prstGeom>
          </p:spPr>
          <p:txBody>
            <a:bodyPr>
              <a:normAutofit fontScale="25000" lnSpcReduction="20000"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20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endParaRPr lang="fr-FR" sz="5600" b="1" dirty="0">
                <a:solidFill>
                  <a:srgbClr val="002060"/>
                </a:solidFill>
              </a:endParaRPr>
            </a:p>
            <a:p>
              <a:pPr marL="0" indent="0">
                <a:lnSpc>
                  <a:spcPct val="120000"/>
                </a:lnSpc>
                <a:buNone/>
              </a:pPr>
              <a:r>
                <a:rPr lang="fr-FR" sz="6400" b="1" dirty="0">
                  <a:solidFill>
                    <a:srgbClr val="002060"/>
                  </a:solidFill>
                </a:rPr>
                <a:t>INSCRIPTIONS</a:t>
              </a:r>
            </a:p>
            <a:p>
              <a:pPr marL="0" indent="0">
                <a:lnSpc>
                  <a:spcPct val="120000"/>
                </a:lnSpc>
                <a:buNone/>
              </a:pPr>
              <a:r>
                <a:rPr lang="fr-FR" sz="6400" dirty="0">
                  <a:solidFill>
                    <a:srgbClr val="002060"/>
                  </a:solidFill>
                </a:rPr>
                <a:t>du 9 décembre au </a:t>
              </a:r>
              <a:r>
                <a:rPr lang="fr-FR" sz="6400" dirty="0" smtClean="0">
                  <a:solidFill>
                    <a:srgbClr val="002060"/>
                  </a:solidFill>
                </a:rPr>
                <a:t>11 </a:t>
              </a:r>
              <a:r>
                <a:rPr lang="fr-FR" sz="6400" dirty="0">
                  <a:solidFill>
                    <a:srgbClr val="002060"/>
                  </a:solidFill>
                </a:rPr>
                <a:t>janvier </a:t>
              </a:r>
              <a:r>
                <a:rPr lang="fr-FR" sz="6400" dirty="0" smtClean="0">
                  <a:solidFill>
                    <a:srgbClr val="002060"/>
                  </a:solidFill>
                </a:rPr>
                <a:t>2025, </a:t>
              </a:r>
              <a:r>
                <a:rPr lang="fr-FR" sz="6400" dirty="0">
                  <a:solidFill>
                    <a:srgbClr val="002060"/>
                  </a:solidFill>
                </a:rPr>
                <a:t>dans la limite des places disponibles,</a:t>
              </a:r>
              <a:endParaRPr lang="fr-FR" sz="6400" b="1" dirty="0">
                <a:solidFill>
                  <a:srgbClr val="002060"/>
                </a:solidFill>
              </a:endParaRPr>
            </a:p>
            <a:p>
              <a:pPr marL="0" indent="0">
                <a:buNone/>
              </a:pPr>
              <a:endParaRPr lang="fr-FR" sz="6400" dirty="0">
                <a:solidFill>
                  <a:srgbClr val="002060"/>
                </a:solidFill>
              </a:endParaRPr>
            </a:p>
            <a:p>
              <a:pPr marL="0" indent="0">
                <a:buNone/>
              </a:pPr>
              <a:r>
                <a:rPr lang="fr-FR" sz="6400" dirty="0">
                  <a:solidFill>
                    <a:srgbClr val="002060"/>
                  </a:solidFill>
                </a:rPr>
                <a:t>Bulletin à retourner au trésorier </a:t>
              </a:r>
            </a:p>
            <a:p>
              <a:pPr marL="0" indent="0">
                <a:buNone/>
              </a:pPr>
              <a:r>
                <a:rPr lang="fr-FR" sz="6400" i="1" dirty="0">
                  <a:solidFill>
                    <a:srgbClr val="002060"/>
                  </a:solidFill>
                </a:rPr>
                <a:t>(copie par courriel à la Présidente)</a:t>
              </a:r>
            </a:p>
            <a:p>
              <a:pPr marL="0" indent="0">
                <a:buNone/>
              </a:pPr>
              <a:r>
                <a:rPr lang="fr-FR" sz="6400" dirty="0">
                  <a:solidFill>
                    <a:srgbClr val="002060"/>
                  </a:solidFill>
                </a:rPr>
                <a:t> </a:t>
              </a:r>
            </a:p>
            <a:p>
              <a:pPr marL="0" indent="0">
                <a:buNone/>
              </a:pPr>
              <a:r>
                <a:rPr lang="fr-FR" sz="6400" dirty="0">
                  <a:solidFill>
                    <a:srgbClr val="002060"/>
                  </a:solidFill>
                </a:rPr>
                <a:t>Mr Jaques PAUGET 59 rue du Professeur Einstein </a:t>
              </a:r>
            </a:p>
            <a:p>
              <a:pPr marL="0" indent="0">
                <a:buNone/>
              </a:pPr>
              <a:r>
                <a:rPr lang="fr-FR" sz="6400" dirty="0">
                  <a:solidFill>
                    <a:srgbClr val="002060"/>
                  </a:solidFill>
                </a:rPr>
                <a:t>94260 </a:t>
              </a:r>
              <a:r>
                <a:rPr lang="fr-FR" sz="6400" dirty="0" smtClean="0">
                  <a:solidFill>
                    <a:srgbClr val="002060"/>
                  </a:solidFill>
                </a:rPr>
                <a:t>FRESNES</a:t>
              </a:r>
            </a:p>
            <a:p>
              <a:pPr marL="0" indent="0">
                <a:buNone/>
              </a:pPr>
              <a:r>
                <a:rPr lang="fr-FR" sz="6400" dirty="0" smtClean="0">
                  <a:solidFill>
                    <a:srgbClr val="002060"/>
                  </a:solidFill>
                </a:rPr>
                <a:t>Trois </a:t>
              </a:r>
              <a:r>
                <a:rPr lang="fr-FR" sz="6400" dirty="0">
                  <a:solidFill>
                    <a:srgbClr val="002060"/>
                  </a:solidFill>
                </a:rPr>
                <a:t>c</a:t>
              </a:r>
              <a:r>
                <a:rPr lang="fr-FR" sz="6400" dirty="0" smtClean="0">
                  <a:solidFill>
                    <a:srgbClr val="002060"/>
                  </a:solidFill>
                </a:rPr>
                <a:t>hèques </a:t>
              </a:r>
              <a:r>
                <a:rPr lang="fr-FR" sz="6400" dirty="0">
                  <a:solidFill>
                    <a:srgbClr val="002060"/>
                  </a:solidFill>
                </a:rPr>
                <a:t>à l’ordre du CODEP 94 </a:t>
              </a:r>
              <a:r>
                <a:rPr lang="fr-FR" sz="6400" dirty="0" smtClean="0">
                  <a:solidFill>
                    <a:srgbClr val="002060"/>
                  </a:solidFill>
                </a:rPr>
                <a:t>à joindre avec le bulletin d’inscription</a:t>
              </a:r>
              <a:endParaRPr lang="fr-FR" sz="6400" dirty="0">
                <a:solidFill>
                  <a:srgbClr val="002060"/>
                </a:solidFill>
              </a:endParaRPr>
            </a:p>
            <a:p>
              <a:pPr marL="0" indent="0">
                <a:buNone/>
              </a:pPr>
              <a:endParaRPr lang="fr-FR" sz="2100" dirty="0">
                <a:solidFill>
                  <a:srgbClr val="002060"/>
                </a:solidFill>
              </a:endParaRPr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72960" y="1394852"/>
              <a:ext cx="900000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403938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CONDITIONS D’ANNULATION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1362290" y="1594569"/>
            <a:ext cx="6554788" cy="495089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tx2"/>
                </a:solidFill>
              </a:rPr>
              <a:t>Budget - Modalités</a:t>
            </a:r>
          </a:p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="" xmlns:a16="http://schemas.microsoft.com/office/drawing/2014/main" id="{33DCD326-2B55-704F-81F5-D7FFA5F6518B}"/>
              </a:ext>
            </a:extLst>
          </p:cNvPr>
          <p:cNvGrpSpPr/>
          <p:nvPr/>
        </p:nvGrpSpPr>
        <p:grpSpPr>
          <a:xfrm>
            <a:off x="596835" y="518333"/>
            <a:ext cx="8177888" cy="5268423"/>
            <a:chOff x="596835" y="865995"/>
            <a:chExt cx="7496287" cy="4938154"/>
          </a:xfrm>
        </p:grpSpPr>
        <p:sp>
          <p:nvSpPr>
            <p:cNvPr id="6" name="Espace réservé du texte 10"/>
            <p:cNvSpPr txBox="1">
              <a:spLocks/>
            </p:cNvSpPr>
            <p:nvPr/>
          </p:nvSpPr>
          <p:spPr>
            <a:xfrm>
              <a:off x="1212621" y="2223800"/>
              <a:ext cx="6880501" cy="3580349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20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9pPr>
            </a:lstStyle>
            <a:p>
              <a:pPr marL="0" indent="0">
                <a:buNone/>
              </a:pPr>
              <a:r>
                <a:rPr lang="fr-FR" b="1" u="sng" dirty="0">
                  <a:solidFill>
                    <a:srgbClr val="002060"/>
                  </a:solidFill>
                </a:rPr>
                <a:t>DÉSISTEMENT</a:t>
              </a:r>
              <a:r>
                <a:rPr lang="fr-FR" sz="1800" b="1" dirty="0">
                  <a:solidFill>
                    <a:srgbClr val="002060"/>
                  </a:solidFill>
                </a:rPr>
                <a:t> </a:t>
              </a:r>
            </a:p>
            <a:p>
              <a:pPr marL="0" indent="0">
                <a:buNone/>
              </a:pPr>
              <a:r>
                <a:rPr lang="fr-FR" sz="1800" dirty="0">
                  <a:solidFill>
                    <a:srgbClr val="002060"/>
                  </a:solidFill>
                </a:rPr>
                <a:t>Pas d’assurance annulation. Prévoir individuellement votre carte vitale – Carte d’identité nationale ou passeport en cours de </a:t>
              </a:r>
              <a:r>
                <a:rPr lang="fr-FR" sz="1800" dirty="0" smtClean="0">
                  <a:solidFill>
                    <a:srgbClr val="002060"/>
                  </a:solidFill>
                </a:rPr>
                <a:t>validité, ainsi que la fiche sanitaire remplie </a:t>
              </a:r>
              <a:endParaRPr lang="fr-FR" sz="1200" dirty="0">
                <a:solidFill>
                  <a:srgbClr val="002060"/>
                </a:solidFill>
              </a:endParaRPr>
            </a:p>
            <a:p>
              <a:pPr marL="0" indent="0" algn="just">
                <a:buNone/>
              </a:pPr>
              <a:r>
                <a:rPr lang="fr-FR" sz="1800" dirty="0">
                  <a:solidFill>
                    <a:srgbClr val="002060"/>
                  </a:solidFill>
                </a:rPr>
                <a:t>Condition d’annulation </a:t>
              </a:r>
              <a:r>
                <a:rPr lang="fr-FR" sz="1800" u="sng" dirty="0">
                  <a:solidFill>
                    <a:srgbClr val="002060"/>
                  </a:solidFill>
                </a:rPr>
                <a:t>sur présentation d’un certificat médical</a:t>
              </a:r>
              <a:r>
                <a:rPr lang="fr-FR" sz="1800" dirty="0">
                  <a:solidFill>
                    <a:srgbClr val="002060"/>
                  </a:solidFill>
                </a:rPr>
                <a:t>  </a:t>
              </a:r>
              <a:r>
                <a:rPr lang="fr-FR" sz="1800" u="sng" dirty="0">
                  <a:solidFill>
                    <a:srgbClr val="002060"/>
                  </a:solidFill>
                </a:rPr>
                <a:t>interdisant la pratique sur une durée hors date de </a:t>
              </a:r>
              <a:r>
                <a:rPr lang="fr-FR" sz="1800" u="sng" dirty="0" smtClean="0">
                  <a:solidFill>
                    <a:srgbClr val="002060"/>
                  </a:solidFill>
                </a:rPr>
                <a:t>l’organisation et enregistré sur l’espace fédéral du licencié </a:t>
              </a:r>
              <a:r>
                <a:rPr lang="fr-FR" sz="1800" dirty="0">
                  <a:solidFill>
                    <a:srgbClr val="002060"/>
                  </a:solidFill>
                </a:rPr>
                <a:t>:</a:t>
              </a:r>
            </a:p>
            <a:p>
              <a:pPr marL="171450" indent="-171450">
                <a:buClr>
                  <a:srgbClr val="FF9FDF"/>
                </a:buClr>
                <a:buFont typeface="Arial" panose="020B0604020202020204" pitchFamily="34" charset="0"/>
                <a:buChar char="•"/>
              </a:pPr>
              <a:r>
                <a:rPr lang="fr-FR" sz="1800" dirty="0">
                  <a:solidFill>
                    <a:srgbClr val="002060"/>
                  </a:solidFill>
                </a:rPr>
                <a:t>50 % remboursés avant </a:t>
              </a:r>
              <a:r>
                <a:rPr lang="fr-FR" sz="1800" dirty="0">
                  <a:solidFill>
                    <a:srgbClr val="FF0000"/>
                  </a:solidFill>
                </a:rPr>
                <a:t>le 28 mars</a:t>
              </a:r>
            </a:p>
            <a:p>
              <a:pPr marL="171450" indent="-171450">
                <a:buClr>
                  <a:srgbClr val="FF9FDF"/>
                </a:buClr>
                <a:buFont typeface="Arial" panose="020B0604020202020204" pitchFamily="34" charset="0"/>
                <a:buChar char="•"/>
              </a:pPr>
              <a:r>
                <a:rPr lang="fr-FR" sz="1800" dirty="0">
                  <a:solidFill>
                    <a:srgbClr val="002060"/>
                  </a:solidFill>
                </a:rPr>
                <a:t>Pas de remboursement après </a:t>
              </a:r>
              <a:r>
                <a:rPr lang="fr-FR" sz="1800" dirty="0">
                  <a:solidFill>
                    <a:srgbClr val="FF0000"/>
                  </a:solidFill>
                </a:rPr>
                <a:t>le 28 avril. </a:t>
              </a:r>
            </a:p>
            <a:p>
              <a:pPr marL="0" indent="0">
                <a:buNone/>
              </a:pPr>
              <a:r>
                <a:rPr lang="fr-FR" sz="1800" dirty="0">
                  <a:solidFill>
                    <a:srgbClr val="002060"/>
                  </a:solidFill>
                </a:rPr>
                <a:t>En cas d’annulation, remboursement intégral si remplacement (</a:t>
              </a:r>
              <a:r>
                <a:rPr lang="fr-FR" sz="1800" u="sng" dirty="0">
                  <a:solidFill>
                    <a:srgbClr val="002060"/>
                  </a:solidFill>
                </a:rPr>
                <a:t>à l’identique</a:t>
              </a:r>
              <a:r>
                <a:rPr lang="fr-FR" sz="1800" dirty="0">
                  <a:solidFill>
                    <a:srgbClr val="002060"/>
                  </a:solidFill>
                </a:rPr>
                <a:t>) et remboursement au club avec copie du courrier au licencié concerné.</a:t>
              </a:r>
            </a:p>
            <a:p>
              <a:pPr marL="0" indent="0">
                <a:buNone/>
              </a:pPr>
              <a:endParaRPr lang="fr-FR" sz="1800" dirty="0">
                <a:solidFill>
                  <a:srgbClr val="002060"/>
                </a:solidFill>
              </a:endParaRPr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96835" y="865995"/>
              <a:ext cx="1530911" cy="11191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35045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D2F6917-AE69-DD43-BC4E-0E9FAC751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291" y="725260"/>
            <a:ext cx="7193880" cy="4643573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chemeClr val="accent1"/>
                </a:solidFill>
              </a:rPr>
              <a:t>Les Organisateurs, </a:t>
            </a:r>
            <a:br>
              <a:rPr lang="fr-FR" dirty="0">
                <a:solidFill>
                  <a:schemeClr val="accent1"/>
                </a:solidFill>
              </a:rPr>
            </a:br>
            <a:r>
              <a:rPr lang="fr-FR" dirty="0">
                <a:solidFill>
                  <a:schemeClr val="accent1"/>
                </a:solidFill>
              </a:rPr>
              <a:t>Membres du Comité Directeur, vous remercient pour votre participation et vous souhaitent un excellent Voyage Itinérant.</a:t>
            </a:r>
          </a:p>
        </p:txBody>
      </p:sp>
    </p:spTree>
    <p:extLst>
      <p:ext uri="{BB962C8B-B14F-4D97-AF65-F5344CB8AC3E}">
        <p14:creationId xmlns:p14="http://schemas.microsoft.com/office/powerpoint/2010/main" xmlns="" val="4028764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4FBF41C3-5F74-6648-8E89-AE12651E62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02317" y="5180272"/>
            <a:ext cx="7808339" cy="658825"/>
          </a:xfrm>
        </p:spPr>
        <p:txBody>
          <a:bodyPr>
            <a:noAutofit/>
          </a:bodyPr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« </a:t>
            </a:r>
            <a:r>
              <a:rPr lang="fr-FR" sz="1400" b="1" dirty="0">
                <a:solidFill>
                  <a:schemeClr val="tx1"/>
                </a:solidFill>
              </a:rPr>
              <a:t>Organisation du Comité départemental du Val-de-Marne » </a:t>
            </a:r>
          </a:p>
          <a:p>
            <a:pPr algn="ctr"/>
            <a:r>
              <a:rPr lang="fr-FR" sz="1400" b="1" dirty="0">
                <a:solidFill>
                  <a:schemeClr val="tx1"/>
                </a:solidFill>
              </a:rPr>
              <a:t>valorisant les Brevets des Provinces</a:t>
            </a:r>
          </a:p>
        </p:txBody>
      </p:sp>
      <p:pic>
        <p:nvPicPr>
          <p:cNvPr id="5" name="Image 4" descr="code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4058" y="1175657"/>
            <a:ext cx="3947976" cy="2152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Espace réservé pour une image  3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14275" b="1427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245364"/>
      </p:ext>
    </p:extLst>
  </p:cSld>
  <p:clrMapOvr>
    <a:masterClrMapping/>
  </p:clrMapOvr>
</p:sld>
</file>

<file path=ppt/theme/theme1.xml><?xml version="1.0" encoding="utf-8"?>
<a:theme xmlns:a="http://schemas.openxmlformats.org/drawingml/2006/main" name="Diapositive TITR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ésentation2" id="{70BFF9DA-2FDA-0042-BE21-83120EFFC6DA}" vid="{7EC27346-B593-C647-BF63-6C7DAB2A9EB3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ésentation2" id="{70BFF9DA-2FDA-0042-BE21-83120EFFC6DA}" vid="{BC62F87B-4C81-0E45-9B15-1CBBB3796E71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 Office</Template>
  <TotalTime>371</TotalTime>
  <Words>392</Words>
  <Application>Microsoft Office PowerPoint</Application>
  <PresentationFormat>Affichage à l'écran (4:3)</PresentationFormat>
  <Paragraphs>85</Paragraphs>
  <Slides>14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14</vt:i4>
      </vt:variant>
    </vt:vector>
  </HeadingPairs>
  <TitlesOfParts>
    <vt:vector size="16" baseType="lpstr">
      <vt:lpstr>Diapositive TITRE</vt:lpstr>
      <vt:lpstr>Conception personnalisée</vt:lpstr>
      <vt:lpstr>7ème Édition  RVM PENTECÔTE</vt:lpstr>
      <vt:lpstr>SAINT-OMER</vt:lpstr>
      <vt:lpstr>ORGANISATIONS</vt:lpstr>
      <vt:lpstr>Déroulement du Voyage Itinérant</vt:lpstr>
      <vt:lpstr>Déroulement du Voyage Itinérant</vt:lpstr>
      <vt:lpstr>Déroulement du Voyage Itinérant</vt:lpstr>
      <vt:lpstr>Déroulement du Voyage Itinérant</vt:lpstr>
      <vt:lpstr>Déroulement du Voyage Itinérant</vt:lpstr>
      <vt:lpstr>BPF les plus proches</vt:lpstr>
      <vt:lpstr>Hébergement </vt:lpstr>
      <vt:lpstr>CONDITIONS D’ANNULATION</vt:lpstr>
      <vt:lpstr>CONDITIONS D’ANNULATION</vt:lpstr>
      <vt:lpstr>Les Organisateurs,  Membres du Comité Directeur, vous remercient pour votre participation et vous souhaitent un excellent Voyage Itinérant.</vt:lpstr>
      <vt:lpstr>Diapositive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Charlotte FAURE D'INTRONE</dc:creator>
  <cp:lastModifiedBy>Estelle</cp:lastModifiedBy>
  <cp:revision>49</cp:revision>
  <cp:lastPrinted>2021-11-18T12:10:20Z</cp:lastPrinted>
  <dcterms:created xsi:type="dcterms:W3CDTF">2018-04-17T10:16:13Z</dcterms:created>
  <dcterms:modified xsi:type="dcterms:W3CDTF">2025-01-09T17:16:27Z</dcterms:modified>
</cp:coreProperties>
</file>